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74" r:id="rId3"/>
    <p:sldId id="310" r:id="rId4"/>
    <p:sldId id="286" r:id="rId5"/>
    <p:sldId id="287" r:id="rId6"/>
    <p:sldId id="283" r:id="rId7"/>
    <p:sldId id="284" r:id="rId8"/>
    <p:sldId id="275" r:id="rId9"/>
    <p:sldId id="274" r:id="rId10"/>
    <p:sldId id="37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45" userDrawn="1">
          <p15:clr>
            <a:srgbClr val="A4A3A4"/>
          </p15:clr>
        </p15:guide>
        <p15:guide id="3" orient="horz" pos="1593" userDrawn="1">
          <p15:clr>
            <a:srgbClr val="A4A3A4"/>
          </p15:clr>
        </p15:guide>
        <p15:guide id="4" orient="horz" pos="73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pos="4203" userDrawn="1">
          <p15:clr>
            <a:srgbClr val="A4A3A4"/>
          </p15:clr>
        </p15:guide>
        <p15:guide id="7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04802F"/>
    <a:srgbClr val="7A81FF"/>
    <a:srgbClr val="FF7E79"/>
    <a:srgbClr val="018335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21"/>
    <p:restoredTop sz="94422"/>
  </p:normalViewPr>
  <p:slideViewPr>
    <p:cSldViewPr snapToGrid="0" snapToObjects="1">
      <p:cViewPr varScale="1">
        <p:scale>
          <a:sx n="116" d="100"/>
          <a:sy n="116" d="100"/>
        </p:scale>
        <p:origin x="304" y="192"/>
      </p:cViewPr>
      <p:guideLst>
        <p:guide orient="horz" pos="845"/>
        <p:guide pos="3845"/>
        <p:guide orient="horz" pos="1593"/>
        <p:guide orient="horz" pos="73"/>
        <p:guide orient="horz" pos="3045"/>
        <p:guide pos="4203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197CE-72DE-1C41-BA4C-8BCC05845547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C8577-C55E-1E44-BB86-86CCEDB1A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2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5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7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7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9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C8577-C55E-1E44-BB86-86CCEDB1AD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47461"/>
            <a:ext cx="12192000" cy="210539"/>
          </a:xfrm>
          <a:prstGeom prst="rect">
            <a:avLst/>
          </a:prstGeom>
          <a:solidFill>
            <a:srgbClr val="00802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339933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400" y="1839600"/>
            <a:ext cx="10729192" cy="4377600"/>
          </a:xfrm>
        </p:spPr>
        <p:txBody>
          <a:bodyPr lIns="0" tIns="0" rIns="0" bIns="0">
            <a:noAutofit/>
          </a:bodyPr>
          <a:lstStyle>
            <a:lvl1pPr marL="457200" indent="-457200">
              <a:buFont typeface="+mj-lt"/>
              <a:buAutoNum type="arabicPeriod"/>
              <a:defRPr sz="20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376" y="187200"/>
            <a:ext cx="2998620" cy="79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65CDD-531B-394B-BBCC-FBDB25364948}"/>
              </a:ext>
            </a:extLst>
          </p:cNvPr>
          <p:cNvSpPr txBox="1"/>
          <p:nvPr userDrawn="1"/>
        </p:nvSpPr>
        <p:spPr>
          <a:xfrm>
            <a:off x="279691" y="6639015"/>
            <a:ext cx="3297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GSERM’21 - Deep Learning: Fundamentals and Applications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979CEB-D4CE-2C42-9A0B-A3F9DCE1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76136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866947-D523-2D41-BA54-AF6B9AA4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60114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60DC99-F360-4146-AF0B-3D20146DB6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C7F92-D721-1645-BEA4-6BFC36123F88}"/>
              </a:ext>
            </a:extLst>
          </p:cNvPr>
          <p:cNvSpPr txBox="1"/>
          <p:nvPr userDrawn="1"/>
        </p:nvSpPr>
        <p:spPr>
          <a:xfrm>
            <a:off x="1167445" y="183507"/>
            <a:ext cx="119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Artificial Intelligence </a:t>
            </a:r>
          </a:p>
          <a:p>
            <a:r>
              <a:rPr lang="en-US" sz="800" dirty="0"/>
              <a:t>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9522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E2D2-5FB5-C041-9ACA-21538543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40FA-0121-3445-AA07-83FBD0FC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E473E-DDFB-C043-9FAE-349BE072D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6F10C-D651-D54C-A2CC-1F6652F7A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46B7E-49FA-DC46-BF3F-F4EEA859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D2A12-F954-CD4C-9419-E1281336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1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AA1C-F117-AB4D-914E-F0B3D843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2D4E2-222C-0143-99A1-E48E5F885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740E4-2258-2346-87FE-E48950E19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E6373-5207-8042-848F-7BB775B8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F2B50-C7D6-2C42-B895-2D14AFA7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5B7E5-4312-D046-A4C7-4B9178F5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05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40E5-19F3-6341-88BE-34A622DD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5716A-CD9A-7B41-AED2-5D252F38E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3BABB-6D0F-4F43-93B7-C5D1BF3E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6E7E2-819C-5144-B3B3-23D6ACDC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648D3-CDAD-F14D-9404-34D3BE91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420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18CED-69DC-0A42-BFFE-CBB56C835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0A2AB-ADB3-6E4F-9C9B-8E639D980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68F5-931A-EE49-8CEE-8BA718DB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3A9-6BE1-E444-8E69-80241C60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B01DC-13A6-F240-A23D-06B90BC1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88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B04D-15B0-C548-AAAD-17B7DC50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B78F6-ECD0-384D-9F45-AB03F58A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81623-8A48-E549-BE1E-E4E95475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BC7AD-18A7-F64A-9A0B-DD343A0A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70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5B7B-F9BD-3041-BB1E-21BB1D308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24F33-B71F-2F41-A097-D0F73E0C3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76D7-894A-6B48-8036-510BFA2E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74B4-ED06-254B-94BF-9FD1DB6A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F91C6-338D-6540-BC94-46395AE0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69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C8C9-C589-AD4B-AC0D-B5887C7A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A293-4298-9D4E-9CFA-E2A9B87E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51208-A1BA-F74E-966D-F4DC1C49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7063-39DB-084A-BC26-A65EEDA1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A6B2-70C3-7A4D-8C98-8D7B7C4A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17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6F-E813-BE48-9531-9D1EB8F7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AA484-3526-2F40-AAFD-BB31C0F43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E9CFA-A143-B848-BBAD-5EF30CBB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5CF2-C8B4-CB4E-9024-FBF164F9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BD572-5E46-5247-9F8E-149337C0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52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FC70-3368-BE4F-B0E9-DB2666E2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6EBD2-471F-894F-B07F-F131892F9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FC662-009F-EE43-9A03-065A1E916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B3449-CDB3-C74B-99B9-B902A3B8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D75B8-F238-AA42-8393-568B60E4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E256A-3EC4-1140-9234-EDBBFD6C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67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E8C-5D9C-984B-88E3-3C179D77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31252-11CC-8F4C-95A3-016461154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0613E-8426-A547-B0AC-673BF2301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2A2A9-5077-EE49-BEAC-640AD2202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CA1AD-4941-3646-9B46-08EAB77E9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A86A4-F487-604C-BC53-C2EBE7D2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DDFCC-ABF3-CF48-BD7C-787E67FB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84AB3-F3D5-8149-A147-4032B391F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583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BBD5-3E89-7746-9BF2-F37E3168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8096D-7835-7A44-9E27-A0EDEEA4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BEC4E-27C4-0841-98D1-A24D7451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4043D-990C-F447-BC56-52B93F83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2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2ADDA-7120-D44F-B331-05549DD7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12BC40-8CE3-344A-9099-11DF5750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DE263-B798-2E41-A51C-59E0AC61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60DC99-F360-4146-AF0B-3D20146DB63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44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3F1C5-4F18-1F45-AC45-F7137F03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BF1D-EF12-9044-B340-225E0F2CC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1252EBC1-1778-F54B-A934-F2DF0DD96BF8}"/>
              </a:ext>
            </a:extLst>
          </p:cNvPr>
          <p:cNvSpPr/>
          <p:nvPr userDrawn="1"/>
        </p:nvSpPr>
        <p:spPr>
          <a:xfrm>
            <a:off x="0" y="6647461"/>
            <a:ext cx="12192000" cy="210539"/>
          </a:xfrm>
          <a:prstGeom prst="rect">
            <a:avLst/>
          </a:prstGeom>
          <a:solidFill>
            <a:srgbClr val="00802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3399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F57A-1204-844E-A53A-3D710756D683}"/>
              </a:ext>
            </a:extLst>
          </p:cNvPr>
          <p:cNvSpPr txBox="1"/>
          <p:nvPr userDrawn="1"/>
        </p:nvSpPr>
        <p:spPr>
          <a:xfrm>
            <a:off x="-4789" y="6601741"/>
            <a:ext cx="3504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Introduction to AI and ML – Spring Term 2020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786B6CBD-E47C-3E46-A06E-ADCF3A91D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3080" y="660114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860DC99-F360-4146-AF0B-3D20146DB6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23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unisg.ch/courses/942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4A83C-2429-8346-980A-64353325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8B180-DE4A-354B-9CE3-82059338B9BA}"/>
              </a:ext>
            </a:extLst>
          </p:cNvPr>
          <p:cNvSpPr/>
          <p:nvPr/>
        </p:nvSpPr>
        <p:spPr>
          <a:xfrm>
            <a:off x="496102" y="5267774"/>
            <a:ext cx="86936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10,831,1.00 Deep Learning: Fundamentals and Applications </a:t>
            </a:r>
          </a:p>
          <a:p>
            <a:r>
              <a:rPr lang="en-US" sz="3200" dirty="0"/>
              <a:t>Lab 03: (Supervised) Machine Learning</a:t>
            </a:r>
          </a:p>
          <a:p>
            <a:r>
              <a:rPr lang="en-US" dirty="0"/>
              <a:t>Summer School 2021 - Prof. Dr. Damian Borth and Marco Schreyer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79011-9923-F644-BD61-2DB26A92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20" y="5589510"/>
            <a:ext cx="25146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97107-8E76-0E49-B341-6843CC989A21}"/>
              </a:ext>
            </a:extLst>
          </p:cNvPr>
          <p:cNvSpPr txBox="1"/>
          <p:nvPr/>
        </p:nvSpPr>
        <p:spPr>
          <a:xfrm>
            <a:off x="8587884" y="467677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GSERM’21 Summer School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9006B-0523-6D41-A694-7560E3A09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65" b="33613"/>
          <a:stretch/>
        </p:blipFill>
        <p:spPr>
          <a:xfrm>
            <a:off x="-1" y="984427"/>
            <a:ext cx="12192001" cy="408875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8988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67A458-2B84-D04F-ACB5-83376AC85364}"/>
              </a:ext>
            </a:extLst>
          </p:cNvPr>
          <p:cNvSpPr txBox="1"/>
          <p:nvPr/>
        </p:nvSpPr>
        <p:spPr>
          <a:xfrm>
            <a:off x="5017114" y="5695031"/>
            <a:ext cx="5684280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4000" noProof="0" dirty="0">
                <a:solidFill>
                  <a:schemeClr val="tx1"/>
                </a:solidFill>
                <a:cs typeface="Arial" pitchFamily="34" charset="0"/>
              </a:rPr>
              <a:t>Happy </a:t>
            </a:r>
            <a:r>
              <a:rPr lang="de-DE" sz="4000" noProof="0" dirty="0" err="1">
                <a:solidFill>
                  <a:schemeClr val="tx1"/>
                </a:solidFill>
                <a:cs typeface="Arial" pitchFamily="34" charset="0"/>
              </a:rPr>
              <a:t>Coding</a:t>
            </a:r>
            <a:r>
              <a:rPr lang="de-DE" sz="4000" noProof="0" dirty="0">
                <a:solidFill>
                  <a:schemeClr val="tx1"/>
                </a:solidFill>
                <a:cs typeface="Arial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53138-44DB-734C-B664-2CA97CAD1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75" b="32812"/>
          <a:stretch/>
        </p:blipFill>
        <p:spPr>
          <a:xfrm>
            <a:off x="0" y="1367575"/>
            <a:ext cx="12192000" cy="3886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688356-4B3C-3740-A225-8ABCA714C373}"/>
              </a:ext>
            </a:extLst>
          </p:cNvPr>
          <p:cNvSpPr/>
          <p:nvPr/>
        </p:nvSpPr>
        <p:spPr>
          <a:xfrm>
            <a:off x="754895" y="5737476"/>
            <a:ext cx="4596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GSERM’21 Summer School</a:t>
            </a:r>
          </a:p>
          <a:p>
            <a:r>
              <a:rPr lang="en-US" dirty="0"/>
              <a:t>Deep Learning: Fundamentals and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3FB53-BA99-CC4A-BF5A-202C4812D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218" y="5621807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0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D1F04-7FA4-CC90-F97E-75F41C41F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01" b="37601"/>
          <a:stretch/>
        </p:blipFill>
        <p:spPr>
          <a:xfrm>
            <a:off x="0" y="1707614"/>
            <a:ext cx="12192000" cy="160845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4A83C-2429-8346-980A-64353325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1" name="Picture 10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F1B15430-B9D4-D948-08EB-5C72AB851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 rot="20963309">
            <a:off x="620856" y="1198341"/>
            <a:ext cx="6083545" cy="5143500"/>
          </a:xfrm>
          <a:prstGeom prst="rect">
            <a:avLst/>
          </a:prstGeom>
        </p:spPr>
      </p:pic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2E3146A5-2E3F-10CD-05EC-768930275925}"/>
              </a:ext>
            </a:extLst>
          </p:cNvPr>
          <p:cNvSpPr>
            <a:spLocks noChangeAspect="1"/>
          </p:cNvSpPr>
          <p:nvPr/>
        </p:nvSpPr>
        <p:spPr>
          <a:xfrm>
            <a:off x="9499908" y="1597237"/>
            <a:ext cx="456821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C093A-6FB3-5A2F-B4EF-4ADAA5A41C6C}"/>
              </a:ext>
            </a:extLst>
          </p:cNvPr>
          <p:cNvSpPr/>
          <p:nvPr/>
        </p:nvSpPr>
        <p:spPr>
          <a:xfrm>
            <a:off x="639962" y="2004011"/>
            <a:ext cx="847981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Rutgers Business School - Swiss Federal Audit Office</a:t>
            </a:r>
            <a:br>
              <a:rPr lang="en-US" dirty="0"/>
            </a:br>
            <a:r>
              <a:rPr lang="en-US" sz="2400" dirty="0"/>
              <a:t>Artificial Intelligence Agentic Auditing </a:t>
            </a:r>
          </a:p>
          <a:p>
            <a:r>
              <a:rPr lang="en-US" dirty="0"/>
              <a:t>63rd World Continuous Auditing &amp; Reporting Symposium</a:t>
            </a:r>
          </a:p>
        </p:txBody>
      </p:sp>
    </p:spTree>
    <p:extLst>
      <p:ext uri="{BB962C8B-B14F-4D97-AF65-F5344CB8AC3E}">
        <p14:creationId xmlns:p14="http://schemas.microsoft.com/office/powerpoint/2010/main" val="403818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17F0-F335-CB40-B68E-876B12C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Coding Lab Syllabus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3689-B48A-5F42-AB64-DE801FF9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92354E-849B-FE4C-8EC4-25BBD9C5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01606"/>
              </p:ext>
            </p:extLst>
          </p:nvPr>
        </p:nvGraphicFramePr>
        <p:xfrm>
          <a:off x="1614055" y="1898117"/>
          <a:ext cx="9478817" cy="4623767"/>
        </p:xfrm>
        <a:graphic>
          <a:graphicData uri="http://schemas.openxmlformats.org/drawingml/2006/table">
            <a:tbl>
              <a:tblPr/>
              <a:tblGrid>
                <a:gridCol w="1512997">
                  <a:extLst>
                    <a:ext uri="{9D8B030D-6E8A-4147-A177-3AD203B41FA5}">
                      <a16:colId xmlns:a16="http://schemas.microsoft.com/office/drawing/2014/main" val="1151158223"/>
                    </a:ext>
                  </a:extLst>
                </a:gridCol>
                <a:gridCol w="2021878">
                  <a:extLst>
                    <a:ext uri="{9D8B030D-6E8A-4147-A177-3AD203B41FA5}">
                      <a16:colId xmlns:a16="http://schemas.microsoft.com/office/drawing/2014/main" val="2170331444"/>
                    </a:ext>
                  </a:extLst>
                </a:gridCol>
                <a:gridCol w="2054817">
                  <a:extLst>
                    <a:ext uri="{9D8B030D-6E8A-4147-A177-3AD203B41FA5}">
                      <a16:colId xmlns:a16="http://schemas.microsoft.com/office/drawing/2014/main" val="589590582"/>
                    </a:ext>
                  </a:extLst>
                </a:gridCol>
                <a:gridCol w="3889125">
                  <a:extLst>
                    <a:ext uri="{9D8B030D-6E8A-4147-A177-3AD203B41FA5}">
                      <a16:colId xmlns:a16="http://schemas.microsoft.com/office/drawing/2014/main" val="1912269327"/>
                    </a:ext>
                  </a:extLst>
                </a:gridCol>
              </a:tblGrid>
              <a:tr h="2685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 Event Type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83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 Date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83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 Topic Area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83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Description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83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824296"/>
                  </a:ext>
                </a:extLst>
              </a:tr>
              <a:tr h="5475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 0-1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&lt; 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21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Introduction to the Lab Environment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 Notebooks, Python Programming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54773"/>
                  </a:ext>
                </a:extLst>
              </a:tr>
              <a:tr h="4688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Lab 2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&lt; 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21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Python Programming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Introduction to Python Programming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Python Decision Structures and Functions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42414"/>
                  </a:ext>
                </a:extLst>
              </a:tr>
              <a:tr h="25771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+mn-lt"/>
                        </a:rPr>
                        <a:t>GSERM’21 Summer School Start 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+mn-lt"/>
                        </a:rPr>
                        <a:t>Summer School Start 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167596"/>
                  </a:ext>
                </a:extLst>
              </a:tr>
              <a:tr h="46883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3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21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Supervised Machine Learning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Naive-Bayes, Support Vector Machines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354867"/>
                  </a:ext>
                </a:extLst>
              </a:tr>
              <a:tr h="5475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Lab 4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22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Deep Learning I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Artificial Neural Networks (ANNs)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Backpropagation, MNIST Dataset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86164"/>
                  </a:ext>
                </a:extLst>
              </a:tr>
              <a:tr h="547504"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Lab 5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23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Deep Learning II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Deep Artificial Neural Networks (CNNs)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- End-to-End Learning, CIFAR Dataset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10591"/>
                  </a:ext>
                </a:extLst>
              </a:tr>
              <a:tr h="5475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Lab 6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23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Deep Learning III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Autoencoder Neural Networks (AENs)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Anomaly Detection, Financial Payments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627995"/>
                  </a:ext>
                </a:extLst>
              </a:tr>
              <a:tr h="46883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Lab 7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24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Deep Learning IV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Recurrent Neural Networks (RNNs)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Long-Short Term Memory,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Sentiment Analysis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31206"/>
                  </a:ext>
                </a:extLst>
              </a:tr>
              <a:tr h="46883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Lab 8</a:t>
                      </a: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 25</a:t>
                      </a:r>
                      <a:r>
                        <a:rPr lang="en-GB" sz="14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GB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Deep Learning V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Attention Neural Networks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- Attention Mechanism, Text Summarization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3193" marR="13193" marT="13193" marB="131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948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31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3689-B48A-5F42-AB64-DE801FF9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B9E26-ADD8-2E4D-A95F-15CD1733E22B}"/>
              </a:ext>
            </a:extLst>
          </p:cNvPr>
          <p:cNvSpPr txBox="1"/>
          <p:nvPr/>
        </p:nvSpPr>
        <p:spPr>
          <a:xfrm>
            <a:off x="616083" y="1994104"/>
            <a:ext cx="777861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Thorough, Supplementary and Detailed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Learn and understand how to write and debug Python code.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Design, train and evaluate your own machine learning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Practical and State of the Art</a:t>
            </a:r>
          </a:p>
          <a:p>
            <a:pPr lvl="1"/>
            <a:endParaRPr lang="en-US" sz="1000" dirty="0"/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Demystify the theoretical concepts of the lecture.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Look at state of the art software tools, e.g., Jupyter notebooks.</a:t>
            </a:r>
          </a:p>
          <a:p>
            <a:pPr lvl="1"/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Research and Fun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Some materials cover new research of the past 1-3 years. 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2000" dirty="0"/>
              <a:t>Coding is fun … this is a hands-on lab setup.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Shape 1291">
            <a:extLst>
              <a:ext uri="{FF2B5EF4-FFF2-40B4-BE49-F238E27FC236}">
                <a16:creationId xmlns:a16="http://schemas.microsoft.com/office/drawing/2014/main" id="{E8212DEB-29E1-6145-8901-05A4BBC6D332}"/>
              </a:ext>
            </a:extLst>
          </p:cNvPr>
          <p:cNvSpPr txBox="1"/>
          <p:nvPr/>
        </p:nvSpPr>
        <p:spPr>
          <a:xfrm>
            <a:off x="8674340" y="5964199"/>
            <a:ext cx="3162059" cy="192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Source:  “</a:t>
            </a:r>
            <a:r>
              <a:rPr lang="en-US" sz="800" b="1" dirty="0">
                <a:latin typeface="Calibri" panose="020F0502020204030204" pitchFamily="34" charset="0"/>
                <a:cs typeface="Calibri" panose="020F0502020204030204" pitchFamily="34" charset="0"/>
              </a:rPr>
              <a:t>Learning Dexterous In-Hand Manipulation</a:t>
            </a: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GB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239C9-B7AE-1848-BAE2-665962B5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734" y="5042125"/>
            <a:ext cx="3086929" cy="905258"/>
          </a:xfrm>
          <a:prstGeom prst="rect">
            <a:avLst/>
          </a:prstGeom>
        </p:spPr>
      </p:pic>
      <p:sp>
        <p:nvSpPr>
          <p:cNvPr id="10" name="Shape 1291">
            <a:extLst>
              <a:ext uri="{FF2B5EF4-FFF2-40B4-BE49-F238E27FC236}">
                <a16:creationId xmlns:a16="http://schemas.microsoft.com/office/drawing/2014/main" id="{970392BC-BC9F-954B-A700-3D16C320CD7F}"/>
              </a:ext>
            </a:extLst>
          </p:cNvPr>
          <p:cNvSpPr txBox="1"/>
          <p:nvPr/>
        </p:nvSpPr>
        <p:spPr>
          <a:xfrm>
            <a:off x="8654724" y="4455091"/>
            <a:ext cx="3181675" cy="3600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Source:  “Unpaired Image-to-Image Translation using Cycle-Consistent </a:t>
            </a:r>
            <a:b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Networks”, Zhu J.Y., Park T., Isola P., </a:t>
            </a:r>
            <a:r>
              <a:rPr lang="en-GB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Efros</a:t>
            </a:r>
            <a:r>
              <a:rPr lang="en-GB" sz="800" b="1" dirty="0">
                <a:latin typeface="Calibri" panose="020F0502020204030204" pitchFamily="34" charset="0"/>
                <a:cs typeface="Calibri" panose="020F0502020204030204" pitchFamily="34" charset="0"/>
              </a:rPr>
              <a:t> A., 2017</a:t>
            </a:r>
          </a:p>
        </p:txBody>
      </p:sp>
      <p:pic>
        <p:nvPicPr>
          <p:cNvPr id="11" name="Picture 10" descr="horse2zebra.gif">
            <a:extLst>
              <a:ext uri="{FF2B5EF4-FFF2-40B4-BE49-F238E27FC236}">
                <a16:creationId xmlns:a16="http://schemas.microsoft.com/office/drawing/2014/main" id="{9E34F53D-9DAC-3D43-A001-E265ED542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33" y="3488343"/>
            <a:ext cx="3086930" cy="881980"/>
          </a:xfrm>
          <a:prstGeom prst="rect">
            <a:avLst/>
          </a:prstGeom>
        </p:spPr>
      </p:pic>
      <p:pic>
        <p:nvPicPr>
          <p:cNvPr id="13" name="Picture 12" descr="Screen Shot 2017-09-16 at 15.01.59.png">
            <a:extLst>
              <a:ext uri="{FF2B5EF4-FFF2-40B4-BE49-F238E27FC236}">
                <a16:creationId xmlns:a16="http://schemas.microsoft.com/office/drawing/2014/main" id="{B180E532-F03C-5F4D-8D1B-387A2441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844" y="1615939"/>
            <a:ext cx="2412161" cy="16459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6BAF1F-C9B7-974F-B575-8963CBF9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7613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Lab Objectives</a:t>
            </a:r>
          </a:p>
        </p:txBody>
      </p:sp>
    </p:spTree>
    <p:extLst>
      <p:ext uri="{BB962C8B-B14F-4D97-AF65-F5344CB8AC3E}">
        <p14:creationId xmlns:p14="http://schemas.microsoft.com/office/powerpoint/2010/main" val="142839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81944E-395B-7441-A8D0-C2D517349786}"/>
              </a:ext>
            </a:extLst>
          </p:cNvPr>
          <p:cNvSpPr/>
          <p:nvPr/>
        </p:nvSpPr>
        <p:spPr>
          <a:xfrm>
            <a:off x="8622442" y="2692856"/>
            <a:ext cx="2902028" cy="3421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717F0-F335-CB40-B68E-876B12C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Contact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3689-B48A-5F42-AB64-DE801FF9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3AFB1-40F8-8345-AE6D-0B421A6DD10A}"/>
              </a:ext>
            </a:extLst>
          </p:cNvPr>
          <p:cNvSpPr txBox="1"/>
          <p:nvPr/>
        </p:nvSpPr>
        <p:spPr>
          <a:xfrm>
            <a:off x="616082" y="1994104"/>
            <a:ext cx="91118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Course Website on Canvas: </a:t>
            </a:r>
            <a:r>
              <a:rPr lang="en-GB" sz="2400" dirty="0">
                <a:solidFill>
                  <a:srgbClr val="04802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https://learning.unisg.ch/courses/9425</a:t>
            </a:r>
            <a:endParaRPr lang="en-US" sz="2400" dirty="0">
              <a:solidFill>
                <a:srgbClr val="04802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For all course materials, slides, notebooks,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Course Discussion Forum (HSG students only):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this for most communication with course staff.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Ask questions about the assignments, grading, logistics, 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Communicate with your fellow students.</a:t>
            </a:r>
          </a:p>
          <a:p>
            <a:pPr lvl="1"/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E-Mail: </a:t>
            </a:r>
            <a:r>
              <a:rPr lang="en-US" sz="2400" dirty="0" err="1">
                <a:solidFill>
                  <a:srgbClr val="04802F"/>
                </a:solidFill>
              </a:rPr>
              <a:t>aiml-teaching.ics@unisg.ch</a:t>
            </a:r>
            <a:endParaRPr lang="en-US" sz="2400" dirty="0">
              <a:solidFill>
                <a:srgbClr val="04802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this to schedule meetings with course staff.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this in case of private matters.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A78A6-0893-C54B-AA69-1E3D1CCC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562" y="2896056"/>
            <a:ext cx="2633414" cy="30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9535D826-0B85-2E45-A20D-498E0C01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01" y="1928070"/>
            <a:ext cx="7047045" cy="4589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717F0-F335-CB40-B68E-876B12C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Lab Materials (Notebooks, Slides, and Datasets)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3689-B48A-5F42-AB64-DE801FF9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6</a:t>
            </a:fld>
            <a:endParaRPr lang="de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9E6923-4BA9-BC4C-AEB1-F0E4B0DF063A}"/>
              </a:ext>
            </a:extLst>
          </p:cNvPr>
          <p:cNvCxnSpPr>
            <a:cxnSpLocks/>
          </p:cNvCxnSpPr>
          <p:nvPr/>
        </p:nvCxnSpPr>
        <p:spPr>
          <a:xfrm>
            <a:off x="1335621" y="2919653"/>
            <a:ext cx="51140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791A1A-D282-5147-8B0E-7E90EA87D18F}"/>
              </a:ext>
            </a:extLst>
          </p:cNvPr>
          <p:cNvCxnSpPr>
            <a:cxnSpLocks/>
          </p:cNvCxnSpPr>
          <p:nvPr/>
        </p:nvCxnSpPr>
        <p:spPr>
          <a:xfrm flipH="1">
            <a:off x="9788167" y="5416013"/>
            <a:ext cx="54376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96F79FE-B84E-2F49-9781-F3F08300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657" y="2023056"/>
            <a:ext cx="1305117" cy="4494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C90956-36C9-E146-B66E-9AB08880CE74}"/>
              </a:ext>
            </a:extLst>
          </p:cNvPr>
          <p:cNvSpPr/>
          <p:nvPr/>
        </p:nvSpPr>
        <p:spPr>
          <a:xfrm>
            <a:off x="10466216" y="4833938"/>
            <a:ext cx="1500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Labs will be published as the course progresses.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51168-5142-7441-833E-3F070B06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056" y="2023055"/>
            <a:ext cx="1040185" cy="30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9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17F0-F335-CB40-B68E-876B12C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Course Code Repository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3689-B48A-5F42-AB64-DE801FF9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DC99-F360-4146-AF0B-3D20146DB63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0075B-D664-DB42-97A7-6389E3F14AF1}"/>
              </a:ext>
            </a:extLst>
          </p:cNvPr>
          <p:cNvSpPr/>
          <p:nvPr/>
        </p:nvSpPr>
        <p:spPr>
          <a:xfrm>
            <a:off x="701040" y="2280443"/>
            <a:ext cx="56935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Repository URL: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rgbClr val="04802F"/>
                </a:solidFill>
              </a:rPr>
              <a:t>https://github.com/HSG-AIML/</a:t>
            </a:r>
            <a:r>
              <a:rPr lang="en-US" sz="2000" b="1" dirty="0" err="1">
                <a:solidFill>
                  <a:srgbClr val="04802F"/>
                </a:solidFill>
              </a:rPr>
              <a:t>LabGSERM</a:t>
            </a:r>
            <a:br>
              <a:rPr lang="en-US" sz="2000" b="1" dirty="0">
                <a:solidFill>
                  <a:srgbClr val="04802F"/>
                </a:solidFill>
              </a:rPr>
            </a:br>
            <a:endParaRPr lang="en-US" sz="2000" dirty="0"/>
          </a:p>
          <a:p>
            <a:r>
              <a:rPr lang="en-US" sz="2000" dirty="0"/>
              <a:t>“</a:t>
            </a:r>
            <a:r>
              <a:rPr lang="en-US" sz="2000" dirty="0" err="1"/>
              <a:t>GoTo</a:t>
            </a:r>
            <a:r>
              <a:rPr lang="en-US" sz="2000" dirty="0"/>
              <a:t>” page for all course code examples!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New lab notebooks will be published on a</a:t>
            </a:r>
            <a:br>
              <a:rPr lang="en-US" sz="2000" dirty="0"/>
            </a:br>
            <a:r>
              <a:rPr lang="en-US" sz="2000" dirty="0"/>
              <a:t>daily basis as the lecture of the course evolve.</a:t>
            </a:r>
          </a:p>
          <a:p>
            <a:endParaRPr lang="en-US" sz="2000" dirty="0"/>
          </a:p>
          <a:p>
            <a:r>
              <a:rPr lang="en-US" sz="2000" dirty="0"/>
              <a:t>Don’t hesitate to follow, star, open code issues,</a:t>
            </a:r>
            <a:br>
              <a:rPr lang="en-US" sz="2000" dirty="0"/>
            </a:br>
            <a:r>
              <a:rPr lang="en-US" sz="2000" dirty="0"/>
              <a:t>or submit a pull requests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D953D86-D1B1-C242-9BEC-2BF465C8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06" b="25085"/>
          <a:stretch/>
        </p:blipFill>
        <p:spPr>
          <a:xfrm>
            <a:off x="6726051" y="1927867"/>
            <a:ext cx="5027163" cy="3809919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E42114-333B-9244-873A-1A0B51ADF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6"/>
          <a:stretch/>
        </p:blipFill>
        <p:spPr>
          <a:xfrm>
            <a:off x="6256778" y="1869978"/>
            <a:ext cx="4245376" cy="47190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2F9A68-6534-6347-B766-8B538472A762}"/>
              </a:ext>
            </a:extLst>
          </p:cNvPr>
          <p:cNvCxnSpPr>
            <a:cxnSpLocks/>
          </p:cNvCxnSpPr>
          <p:nvPr/>
        </p:nvCxnSpPr>
        <p:spPr>
          <a:xfrm flipH="1">
            <a:off x="9462441" y="6252161"/>
            <a:ext cx="54376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4D925F-B4A1-AA41-86CF-A8153AB35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03" y="250862"/>
            <a:ext cx="5770122" cy="1635026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E33D04-0B42-8942-987C-54CA7E1B29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57"/>
          <a:stretch/>
        </p:blipFill>
        <p:spPr>
          <a:xfrm>
            <a:off x="6291610" y="1869978"/>
            <a:ext cx="4179540" cy="47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3966CD-BB0E-BB43-9CDE-84C14F1B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Notebook Coding Environment Options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193DD3-EFA8-C44D-B737-6BED5257EE51}"/>
              </a:ext>
            </a:extLst>
          </p:cNvPr>
          <p:cNvSpPr/>
          <p:nvPr/>
        </p:nvSpPr>
        <p:spPr>
          <a:xfrm>
            <a:off x="2388542" y="2066920"/>
            <a:ext cx="2412000" cy="378613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Local Notebooks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8A04B-3C53-D647-BE05-DD22B878BC7C}"/>
              </a:ext>
            </a:extLst>
          </p:cNvPr>
          <p:cNvSpPr/>
          <p:nvPr/>
        </p:nvSpPr>
        <p:spPr>
          <a:xfrm>
            <a:off x="4892292" y="2066919"/>
            <a:ext cx="2412000" cy="378613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(2) </a:t>
            </a:r>
            <a:r>
              <a:rPr lang="en-US" dirty="0" err="1"/>
              <a:t>Colab</a:t>
            </a:r>
            <a:r>
              <a:rPr lang="en-US" dirty="0"/>
              <a:t> Notebooks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F35A-893D-0A4F-8450-02E270C3BE1E}"/>
              </a:ext>
            </a:extLst>
          </p:cNvPr>
          <p:cNvSpPr/>
          <p:nvPr/>
        </p:nvSpPr>
        <p:spPr>
          <a:xfrm>
            <a:off x="2388541" y="2445532"/>
            <a:ext cx="2412000" cy="3813312"/>
          </a:xfrm>
          <a:prstGeom prst="rect">
            <a:avLst/>
          </a:prstGeom>
          <a:noFill/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8133BF-92BE-F746-B503-9C875621DE69}"/>
              </a:ext>
            </a:extLst>
          </p:cNvPr>
          <p:cNvSpPr/>
          <p:nvPr/>
        </p:nvSpPr>
        <p:spPr>
          <a:xfrm>
            <a:off x="4892292" y="2445532"/>
            <a:ext cx="2412000" cy="3813312"/>
          </a:xfrm>
          <a:prstGeom prst="rect">
            <a:avLst/>
          </a:prstGeom>
          <a:noFill/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43ED8-6245-EB48-8C4F-A18A1AEB5F07}"/>
              </a:ext>
            </a:extLst>
          </p:cNvPr>
          <p:cNvSpPr/>
          <p:nvPr/>
        </p:nvSpPr>
        <p:spPr>
          <a:xfrm>
            <a:off x="2388540" y="5301915"/>
            <a:ext cx="2412000" cy="950072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installation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5C225-FB8A-1342-8D5F-E69B9A465A8B}"/>
              </a:ext>
            </a:extLst>
          </p:cNvPr>
          <p:cNvSpPr/>
          <p:nvPr/>
        </p:nvSpPr>
        <p:spPr>
          <a:xfrm>
            <a:off x="4892291" y="5308772"/>
            <a:ext cx="2412000" cy="950072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Account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313DDF-CB48-D54B-9888-05AF3D1A4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22"/>
          <a:stretch/>
        </p:blipFill>
        <p:spPr>
          <a:xfrm>
            <a:off x="2622679" y="3204977"/>
            <a:ext cx="1943721" cy="11657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AD0A54-AF1A-9F43-9132-726A0359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15" y="3228158"/>
            <a:ext cx="2115152" cy="2498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774A3B-0033-F940-9D80-E08638AEC49D}"/>
              </a:ext>
            </a:extLst>
          </p:cNvPr>
          <p:cNvSpPr/>
          <p:nvPr/>
        </p:nvSpPr>
        <p:spPr>
          <a:xfrm>
            <a:off x="4900384" y="4670562"/>
            <a:ext cx="2338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colab.research.google.com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1AF2D-E697-CC42-A02D-9ADB37CDB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37" y="3683612"/>
            <a:ext cx="1458113" cy="8452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AB41C6-426D-0C4A-BB68-6BE8031471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482" b="8322"/>
          <a:stretch/>
        </p:blipFill>
        <p:spPr>
          <a:xfrm>
            <a:off x="5065085" y="2578484"/>
            <a:ext cx="1999034" cy="5762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99C87B-A736-7B46-A9AA-1C328F3C5C1D}"/>
              </a:ext>
            </a:extLst>
          </p:cNvPr>
          <p:cNvSpPr/>
          <p:nvPr/>
        </p:nvSpPr>
        <p:spPr>
          <a:xfrm>
            <a:off x="7410485" y="2060062"/>
            <a:ext cx="2412000" cy="378613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(3) Binder Notebooks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EC9E5B-6D21-1946-A724-C58E6AF90587}"/>
              </a:ext>
            </a:extLst>
          </p:cNvPr>
          <p:cNvSpPr/>
          <p:nvPr/>
        </p:nvSpPr>
        <p:spPr>
          <a:xfrm>
            <a:off x="7410485" y="2438675"/>
            <a:ext cx="2412000" cy="3813312"/>
          </a:xfrm>
          <a:prstGeom prst="rect">
            <a:avLst/>
          </a:prstGeom>
          <a:noFill/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6536BC-9B25-A142-8FF9-C9F7C746CE86}"/>
              </a:ext>
            </a:extLst>
          </p:cNvPr>
          <p:cNvSpPr/>
          <p:nvPr/>
        </p:nvSpPr>
        <p:spPr>
          <a:xfrm>
            <a:off x="7410484" y="5301915"/>
            <a:ext cx="2412000" cy="950072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59980E-2F68-E947-BBDB-34E0B9FDF0D7}"/>
              </a:ext>
            </a:extLst>
          </p:cNvPr>
          <p:cNvSpPr txBox="1"/>
          <p:nvPr/>
        </p:nvSpPr>
        <p:spPr>
          <a:xfrm rot="900000">
            <a:off x="9242035" y="1609569"/>
            <a:ext cx="116089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NEW!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207CF-662A-194D-8F31-103FD7964AA3}"/>
              </a:ext>
            </a:extLst>
          </p:cNvPr>
          <p:cNvSpPr/>
          <p:nvPr/>
        </p:nvSpPr>
        <p:spPr>
          <a:xfrm>
            <a:off x="2792791" y="4680915"/>
            <a:ext cx="1583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https://localhost:8080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745EF-5990-3C49-8269-2DE4F3B932EE}"/>
              </a:ext>
            </a:extLst>
          </p:cNvPr>
          <p:cNvSpPr/>
          <p:nvPr/>
        </p:nvSpPr>
        <p:spPr>
          <a:xfrm>
            <a:off x="7872915" y="4670561"/>
            <a:ext cx="1487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mybinder.org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8E17B-1700-8946-A9EC-0AED43BAD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40" y="3202392"/>
            <a:ext cx="2342347" cy="733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A7B372-ADAD-E840-9667-824FD4D4B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929" y="3992621"/>
            <a:ext cx="2245889" cy="3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17F0-F335-CB40-B68E-876B12C9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761365"/>
            <a:ext cx="727456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Let’s jump into the lab notebook…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1ADD7-A2D6-414F-852C-C7E41B31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857"/>
          <a:stretch/>
        </p:blipFill>
        <p:spPr>
          <a:xfrm>
            <a:off x="9196895" y="166469"/>
            <a:ext cx="2663948" cy="1833053"/>
          </a:xfrm>
          <a:prstGeom prst="rect">
            <a:avLst/>
          </a:prstGeom>
        </p:spPr>
      </p:pic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4B8A1CD-A347-8B48-9254-DA92C7A65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2255"/>
          <a:stretch/>
        </p:blipFill>
        <p:spPr>
          <a:xfrm>
            <a:off x="3047032" y="1653988"/>
            <a:ext cx="6774770" cy="4592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12FF9-7F87-754D-9881-8F55FD0069ED}"/>
              </a:ext>
            </a:extLst>
          </p:cNvPr>
          <p:cNvSpPr/>
          <p:nvPr/>
        </p:nvSpPr>
        <p:spPr>
          <a:xfrm>
            <a:off x="3254188" y="6246158"/>
            <a:ext cx="6387353" cy="362309"/>
          </a:xfrm>
          <a:prstGeom prst="rect">
            <a:avLst/>
          </a:prstGeom>
          <a:solidFill>
            <a:srgbClr val="04802F"/>
          </a:solidFill>
          <a:ln>
            <a:solidFill>
              <a:srgbClr val="04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https://github.com/HSG-AIML/</a:t>
            </a:r>
            <a:r>
              <a:rPr lang="en-US" sz="1600" dirty="0" err="1"/>
              <a:t>LabGSERM</a:t>
            </a:r>
            <a:r>
              <a:rPr lang="en-US" sz="1600" dirty="0"/>
              <a:t>/blob/main/lab_03/lab_03.ipynb</a:t>
            </a:r>
          </a:p>
        </p:txBody>
      </p:sp>
    </p:spTree>
    <p:extLst>
      <p:ext uri="{BB962C8B-B14F-4D97-AF65-F5344CB8AC3E}">
        <p14:creationId xmlns:p14="http://schemas.microsoft.com/office/powerpoint/2010/main" val="405395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16515</TotalTime>
  <Words>677</Words>
  <Application>Microsoft Macintosh PowerPoint</Application>
  <PresentationFormat>Widescreen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Coding Lab Syllabus</vt:lpstr>
      <vt:lpstr>Lab Objectives</vt:lpstr>
      <vt:lpstr>How to Contact Us</vt:lpstr>
      <vt:lpstr>Lab Materials (Notebooks, Slides, and Datasets) </vt:lpstr>
      <vt:lpstr>Course Code Repository</vt:lpstr>
      <vt:lpstr>Notebook Coding Environment Options</vt:lpstr>
      <vt:lpstr>Let’s jump into the lab notebook…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Python3</dc:title>
  <dc:creator>Microsoft Office User</dc:creator>
  <cp:lastModifiedBy>Schreyer, Marco</cp:lastModifiedBy>
  <cp:revision>863</cp:revision>
  <cp:lastPrinted>2019-09-30T18:13:01Z</cp:lastPrinted>
  <dcterms:created xsi:type="dcterms:W3CDTF">2019-02-18T16:22:28Z</dcterms:created>
  <dcterms:modified xsi:type="dcterms:W3CDTF">2024-10-20T14:29:11Z</dcterms:modified>
</cp:coreProperties>
</file>